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Lst>
  <p:sldSz cx="18288000" cy="10287000"/>
  <p:notesSz cx="6858000" cy="9144000"/>
  <p:embeddedFontLst>
    <p:embeddedFont>
      <p:font typeface="Canva Sans" panose="020B0604020202020204" charset="0"/>
      <p:regular r:id="rId8"/>
    </p:embeddedFont>
    <p:embeddedFont>
      <p:font typeface="Canva Sans Bold" panose="020B0604020202020204" charset="0"/>
      <p:regular r:id="rId9"/>
    </p:embeddedFont>
    <p:embeddedFont>
      <p:font typeface="Poppins Bold" panose="020B06040202020202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6" d="100"/>
          <a:sy n="46" d="100"/>
        </p:scale>
        <p:origin x="756"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hyperlink" Target="https://codeweek.eu/events" TargetMode="External"/><Relationship Id="rId5" Type="http://schemas.openxmlformats.org/officeDocument/2006/relationships/hyperlink" Target="https://codeweek.eu/add"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189700" y="876928"/>
            <a:ext cx="10615195" cy="7026197"/>
          </a:xfrm>
          <a:custGeom>
            <a:avLst/>
            <a:gdLst/>
            <a:ahLst/>
            <a:cxnLst/>
            <a:rect l="l" t="t" r="r" b="b"/>
            <a:pathLst>
              <a:path w="10615195" h="7026197">
                <a:moveTo>
                  <a:pt x="0" y="0"/>
                </a:moveTo>
                <a:lnTo>
                  <a:pt x="10615195" y="0"/>
                </a:lnTo>
                <a:lnTo>
                  <a:pt x="10615195" y="7026197"/>
                </a:lnTo>
                <a:lnTo>
                  <a:pt x="0" y="7026197"/>
                </a:lnTo>
                <a:lnTo>
                  <a:pt x="0" y="0"/>
                </a:lnTo>
                <a:close/>
              </a:path>
            </a:pathLst>
          </a:custGeom>
          <a:blipFill>
            <a:blip r:embed="rId3"/>
            <a:stretch>
              <a:fillRect l="-101291" r="-101291"/>
            </a:stretch>
          </a:blipFill>
        </p:spPr>
      </p:sp>
      <p:sp>
        <p:nvSpPr>
          <p:cNvPr id="4" name="TextBox 4"/>
          <p:cNvSpPr txBox="1"/>
          <p:nvPr/>
        </p:nvSpPr>
        <p:spPr>
          <a:xfrm>
            <a:off x="479411" y="1449987"/>
            <a:ext cx="10035774" cy="5805437"/>
          </a:xfrm>
          <a:prstGeom prst="rect">
            <a:avLst/>
          </a:prstGeom>
        </p:spPr>
        <p:txBody>
          <a:bodyPr lIns="0" tIns="0" rIns="0" bIns="0" rtlCol="0" anchor="t">
            <a:spAutoFit/>
          </a:bodyPr>
          <a:lstStyle/>
          <a:p>
            <a:pPr algn="ctr">
              <a:lnSpc>
                <a:spcPts val="10065"/>
              </a:lnSpc>
            </a:pPr>
            <a:r>
              <a:rPr lang="en-US" sz="7189" b="1">
                <a:solidFill>
                  <a:srgbClr val="FFFFFF"/>
                </a:solidFill>
                <a:latin typeface="Canva Sans Bold"/>
                <a:ea typeface="Canva Sans Bold"/>
                <a:cs typeface="Canva Sans Bold"/>
                <a:sym typeface="Canva Sans Bold"/>
              </a:rPr>
              <a:t>October 11-26</a:t>
            </a:r>
          </a:p>
          <a:p>
            <a:pPr algn="ctr">
              <a:lnSpc>
                <a:spcPts val="5165"/>
              </a:lnSpc>
            </a:pPr>
            <a:r>
              <a:rPr lang="en-US" sz="3689" b="1">
                <a:solidFill>
                  <a:srgbClr val="FFFFFF"/>
                </a:solidFill>
                <a:latin typeface="Canva Sans Bold"/>
                <a:ea typeface="Canva Sans Bold"/>
                <a:cs typeface="Canva Sans Bold"/>
                <a:sym typeface="Canva Sans Bold"/>
              </a:rPr>
              <a:t>Imparare a programmare ci aiuta a dare un senso al mondo che cambia rapidamente intorno a noi, ad ampliare la nostra comprensione di come funziona la tecnologia e a sviluppare abilità e capacità al fine di esplorare nuove idee e innovare.</a:t>
            </a:r>
          </a:p>
          <a:p>
            <a:pPr algn="ctr">
              <a:lnSpc>
                <a:spcPts val="5165"/>
              </a:lnSpc>
            </a:pPr>
            <a:endParaRPr lang="en-US" sz="3689" b="1">
              <a:solidFill>
                <a:srgbClr val="FFFFFF"/>
              </a:solidFill>
              <a:latin typeface="Canva Sans Bold"/>
              <a:ea typeface="Canva Sans Bold"/>
              <a:cs typeface="Canva Sans Bold"/>
              <a:sym typeface="Canva Sans Bold"/>
            </a:endParaRPr>
          </a:p>
        </p:txBody>
      </p:sp>
      <p:sp>
        <p:nvSpPr>
          <p:cNvPr id="5" name="Freeform 5"/>
          <p:cNvSpPr/>
          <p:nvPr/>
        </p:nvSpPr>
        <p:spPr>
          <a:xfrm>
            <a:off x="5640927" y="8205132"/>
            <a:ext cx="6425631" cy="1364172"/>
          </a:xfrm>
          <a:custGeom>
            <a:avLst/>
            <a:gdLst/>
            <a:ahLst/>
            <a:cxnLst/>
            <a:rect l="l" t="t" r="r" b="b"/>
            <a:pathLst>
              <a:path w="6425631" h="1364172">
                <a:moveTo>
                  <a:pt x="0" y="0"/>
                </a:moveTo>
                <a:lnTo>
                  <a:pt x="6425631" y="0"/>
                </a:lnTo>
                <a:lnTo>
                  <a:pt x="6425631" y="1364171"/>
                </a:lnTo>
                <a:lnTo>
                  <a:pt x="0" y="1364171"/>
                </a:lnTo>
                <a:lnTo>
                  <a:pt x="0" y="0"/>
                </a:lnTo>
                <a:close/>
              </a:path>
            </a:pathLst>
          </a:custGeom>
          <a:blipFill>
            <a:blip r:embed="rId4"/>
            <a:stretch>
              <a:fillRect/>
            </a:stretch>
          </a:blipFill>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8314442" y="4752741"/>
            <a:ext cx="8790331" cy="5362102"/>
          </a:xfrm>
          <a:custGeom>
            <a:avLst/>
            <a:gdLst/>
            <a:ahLst/>
            <a:cxnLst/>
            <a:rect l="l" t="t" r="r" b="b"/>
            <a:pathLst>
              <a:path w="8790331" h="5362102">
                <a:moveTo>
                  <a:pt x="0" y="0"/>
                </a:moveTo>
                <a:lnTo>
                  <a:pt x="8790331" y="0"/>
                </a:lnTo>
                <a:lnTo>
                  <a:pt x="8790331" y="5362102"/>
                </a:lnTo>
                <a:lnTo>
                  <a:pt x="0" y="5362102"/>
                </a:lnTo>
                <a:lnTo>
                  <a:pt x="0" y="0"/>
                </a:lnTo>
                <a:close/>
              </a:path>
            </a:pathLst>
          </a:custGeom>
          <a:blipFill>
            <a:blip r:embed="rId3"/>
            <a:stretch>
              <a:fillRect/>
            </a:stretch>
          </a:blipFill>
        </p:spPr>
      </p:sp>
      <p:sp>
        <p:nvSpPr>
          <p:cNvPr id="4" name="Freeform 4"/>
          <p:cNvSpPr/>
          <p:nvPr/>
        </p:nvSpPr>
        <p:spPr>
          <a:xfrm>
            <a:off x="8613388" y="3079389"/>
            <a:ext cx="7315200" cy="1673352"/>
          </a:xfrm>
          <a:custGeom>
            <a:avLst/>
            <a:gdLst/>
            <a:ahLst/>
            <a:cxnLst/>
            <a:rect l="l" t="t" r="r" b="b"/>
            <a:pathLst>
              <a:path w="7315200" h="1673352">
                <a:moveTo>
                  <a:pt x="0" y="0"/>
                </a:moveTo>
                <a:lnTo>
                  <a:pt x="7315200" y="0"/>
                </a:lnTo>
                <a:lnTo>
                  <a:pt x="7315200" y="1673352"/>
                </a:lnTo>
                <a:lnTo>
                  <a:pt x="0" y="16733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9224923" y="5540222"/>
            <a:ext cx="6969369" cy="3749041"/>
          </a:xfrm>
          <a:prstGeom prst="rect">
            <a:avLst/>
          </a:prstGeom>
        </p:spPr>
        <p:txBody>
          <a:bodyPr lIns="0" tIns="0" rIns="0" bIns="0" rtlCol="0" anchor="t">
            <a:spAutoFit/>
          </a:bodyPr>
          <a:lstStyle/>
          <a:p>
            <a:pPr algn="l">
              <a:lnSpc>
                <a:spcPts val="3359"/>
              </a:lnSpc>
            </a:pPr>
            <a:r>
              <a:rPr lang="en-US" sz="2399" b="1">
                <a:solidFill>
                  <a:srgbClr val="410998"/>
                </a:solidFill>
                <a:latin typeface="Canva Sans Bold"/>
                <a:ea typeface="Canva Sans Bold"/>
                <a:cs typeface="Canva Sans Bold"/>
                <a:sym typeface="Canva Sans Bold"/>
              </a:rPr>
              <a:t>Tutte le tecnologie digitali sono alimentate da righe di codice, dall’applicazione per ordinare cibo al GPS che usi per non sbagliare strada. Apprendere come programmare offre un vantaggio nel mondo digitale, permettendoti di controllarlo, modificarlo e persino di migliorarlo. La Code Week ti permette di comprendere il presente per cambiare il futuro.</a:t>
            </a:r>
          </a:p>
        </p:txBody>
      </p:sp>
      <p:sp>
        <p:nvSpPr>
          <p:cNvPr id="6" name="TextBox 6"/>
          <p:cNvSpPr txBox="1"/>
          <p:nvPr/>
        </p:nvSpPr>
        <p:spPr>
          <a:xfrm>
            <a:off x="9559311" y="2936514"/>
            <a:ext cx="5423355" cy="1716405"/>
          </a:xfrm>
          <a:prstGeom prst="rect">
            <a:avLst/>
          </a:prstGeom>
        </p:spPr>
        <p:txBody>
          <a:bodyPr lIns="0" tIns="0" rIns="0" bIns="0" rtlCol="0" anchor="t">
            <a:spAutoFit/>
          </a:bodyPr>
          <a:lstStyle/>
          <a:p>
            <a:pPr algn="ctr">
              <a:lnSpc>
                <a:spcPts val="6719"/>
              </a:lnSpc>
            </a:pPr>
            <a:r>
              <a:rPr lang="en-US" sz="4800" b="1">
                <a:solidFill>
                  <a:srgbClr val="410998"/>
                </a:solidFill>
                <a:latin typeface="Poppins Bold"/>
                <a:ea typeface="Poppins Bold"/>
                <a:cs typeface="Poppins Bold"/>
                <a:sym typeface="Poppins Bold"/>
              </a:rPr>
              <a:t>IL DIGITALE è LA NUOVA NORMA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437643" y="4736469"/>
            <a:ext cx="8706357" cy="3869217"/>
          </a:xfrm>
          <a:custGeom>
            <a:avLst/>
            <a:gdLst/>
            <a:ahLst/>
            <a:cxnLst/>
            <a:rect l="l" t="t" r="r" b="b"/>
            <a:pathLst>
              <a:path w="8706357" h="3869217">
                <a:moveTo>
                  <a:pt x="0" y="0"/>
                </a:moveTo>
                <a:lnTo>
                  <a:pt x="8706357" y="0"/>
                </a:lnTo>
                <a:lnTo>
                  <a:pt x="8706357" y="3869217"/>
                </a:lnTo>
                <a:lnTo>
                  <a:pt x="0" y="3869217"/>
                </a:lnTo>
                <a:lnTo>
                  <a:pt x="0" y="0"/>
                </a:lnTo>
                <a:close/>
              </a:path>
            </a:pathLst>
          </a:custGeom>
          <a:blipFill>
            <a:blip r:embed="rId3"/>
            <a:stretch>
              <a:fillRect l="-51580" r="-51580"/>
            </a:stretch>
          </a:blipFill>
        </p:spPr>
      </p:sp>
      <p:sp>
        <p:nvSpPr>
          <p:cNvPr id="4" name="Freeform 4"/>
          <p:cNvSpPr/>
          <p:nvPr/>
        </p:nvSpPr>
        <p:spPr>
          <a:xfrm>
            <a:off x="1028700" y="3323864"/>
            <a:ext cx="5442483" cy="999874"/>
          </a:xfrm>
          <a:custGeom>
            <a:avLst/>
            <a:gdLst/>
            <a:ahLst/>
            <a:cxnLst/>
            <a:rect l="l" t="t" r="r" b="b"/>
            <a:pathLst>
              <a:path w="5442483" h="999874">
                <a:moveTo>
                  <a:pt x="0" y="0"/>
                </a:moveTo>
                <a:lnTo>
                  <a:pt x="5442483" y="0"/>
                </a:lnTo>
                <a:lnTo>
                  <a:pt x="5442483" y="999875"/>
                </a:lnTo>
                <a:lnTo>
                  <a:pt x="0" y="999875"/>
                </a:lnTo>
                <a:lnTo>
                  <a:pt x="0" y="0"/>
                </a:lnTo>
                <a:close/>
              </a:path>
            </a:pathLst>
          </a:custGeom>
          <a:blipFill>
            <a:blip r:embed="rId4"/>
            <a:stretch>
              <a:fillRect t="-3703" b="-141239"/>
            </a:stretch>
          </a:blipFill>
        </p:spPr>
      </p:sp>
      <p:sp>
        <p:nvSpPr>
          <p:cNvPr id="5" name="TextBox 5"/>
          <p:cNvSpPr txBox="1"/>
          <p:nvPr/>
        </p:nvSpPr>
        <p:spPr>
          <a:xfrm>
            <a:off x="-242828" y="3582694"/>
            <a:ext cx="8268120" cy="651509"/>
          </a:xfrm>
          <a:prstGeom prst="rect">
            <a:avLst/>
          </a:prstGeom>
        </p:spPr>
        <p:txBody>
          <a:bodyPr lIns="0" tIns="0" rIns="0" bIns="0" rtlCol="0" anchor="t">
            <a:spAutoFit/>
          </a:bodyPr>
          <a:lstStyle/>
          <a:p>
            <a:pPr algn="ctr">
              <a:lnSpc>
                <a:spcPts val="5040"/>
              </a:lnSpc>
            </a:pPr>
            <a:r>
              <a:rPr lang="en-US" sz="3600" b="1">
                <a:solidFill>
                  <a:srgbClr val="ED7D31"/>
                </a:solidFill>
                <a:latin typeface="Poppins Bold"/>
                <a:ea typeface="Poppins Bold"/>
                <a:cs typeface="Poppins Bold"/>
                <a:sym typeface="Poppins Bold"/>
              </a:rPr>
              <a:t>PERCHÈ L’EU CODE WEEK?</a:t>
            </a:r>
          </a:p>
        </p:txBody>
      </p:sp>
      <p:sp>
        <p:nvSpPr>
          <p:cNvPr id="6" name="TextBox 6"/>
          <p:cNvSpPr txBox="1"/>
          <p:nvPr/>
        </p:nvSpPr>
        <p:spPr>
          <a:xfrm>
            <a:off x="747519" y="5095875"/>
            <a:ext cx="8086606" cy="2920626"/>
          </a:xfrm>
          <a:prstGeom prst="rect">
            <a:avLst/>
          </a:prstGeom>
        </p:spPr>
        <p:txBody>
          <a:bodyPr lIns="0" tIns="0" rIns="0" bIns="0" rtlCol="0" anchor="t">
            <a:spAutoFit/>
          </a:bodyPr>
          <a:lstStyle/>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risveglia la creatività</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rende indipendenti</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è l’alfabetizzazione di oggi</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dà origine a nuove opportunità</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La programmazione è per tutti e tutte</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È la più grande iniziativa incentrata sulla</a:t>
            </a:r>
          </a:p>
          <a:p>
            <a:pPr marL="515940" lvl="1" indent="-257970" algn="ctr">
              <a:lnSpc>
                <a:spcPts val="3345"/>
              </a:lnSpc>
              <a:buFont typeface="Arial"/>
              <a:buChar char="•"/>
            </a:pPr>
            <a:r>
              <a:rPr lang="en-US" sz="2389" b="1">
                <a:solidFill>
                  <a:srgbClr val="ED7D31"/>
                </a:solidFill>
                <a:latin typeface="Canva Sans Bold"/>
                <a:ea typeface="Canva Sans Bold"/>
                <a:cs typeface="Canva Sans Bold"/>
                <a:sym typeface="Canva Sans Bold"/>
              </a:rPr>
              <a:t>programmazione in Europa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741721" y="5143500"/>
            <a:ext cx="8735915" cy="2999404"/>
          </a:xfrm>
          <a:custGeom>
            <a:avLst/>
            <a:gdLst/>
            <a:ahLst/>
            <a:cxnLst/>
            <a:rect l="l" t="t" r="r" b="b"/>
            <a:pathLst>
              <a:path w="8735915" h="2999404">
                <a:moveTo>
                  <a:pt x="0" y="0"/>
                </a:moveTo>
                <a:lnTo>
                  <a:pt x="8735915" y="0"/>
                </a:lnTo>
                <a:lnTo>
                  <a:pt x="8735915" y="2999404"/>
                </a:lnTo>
                <a:lnTo>
                  <a:pt x="0" y="2999404"/>
                </a:lnTo>
                <a:lnTo>
                  <a:pt x="0" y="0"/>
                </a:lnTo>
                <a:close/>
              </a:path>
            </a:pathLst>
          </a:custGeom>
          <a:blipFill>
            <a:blip r:embed="rId3"/>
            <a:stretch>
              <a:fillRect l="-39849" r="-17106"/>
            </a:stretch>
          </a:blipFill>
        </p:spPr>
      </p:sp>
      <p:sp>
        <p:nvSpPr>
          <p:cNvPr id="4" name="Freeform 4"/>
          <p:cNvSpPr/>
          <p:nvPr/>
        </p:nvSpPr>
        <p:spPr>
          <a:xfrm>
            <a:off x="480451" y="3807444"/>
            <a:ext cx="8146962" cy="1447956"/>
          </a:xfrm>
          <a:custGeom>
            <a:avLst/>
            <a:gdLst/>
            <a:ahLst/>
            <a:cxnLst/>
            <a:rect l="l" t="t" r="r" b="b"/>
            <a:pathLst>
              <a:path w="8146962" h="1447956">
                <a:moveTo>
                  <a:pt x="0" y="0"/>
                </a:moveTo>
                <a:lnTo>
                  <a:pt x="8146962" y="0"/>
                </a:lnTo>
                <a:lnTo>
                  <a:pt x="8146962" y="1447956"/>
                </a:lnTo>
                <a:lnTo>
                  <a:pt x="0" y="1447956"/>
                </a:lnTo>
                <a:lnTo>
                  <a:pt x="0" y="0"/>
                </a:lnTo>
                <a:close/>
              </a:path>
            </a:pathLst>
          </a:custGeom>
          <a:blipFill>
            <a:blip r:embed="rId4"/>
            <a:stretch>
              <a:fillRect t="-123545" b="-83803"/>
            </a:stretch>
          </a:blipFill>
        </p:spPr>
      </p:sp>
      <p:sp>
        <p:nvSpPr>
          <p:cNvPr id="5" name="TextBox 5"/>
          <p:cNvSpPr txBox="1"/>
          <p:nvPr/>
        </p:nvSpPr>
        <p:spPr>
          <a:xfrm>
            <a:off x="110632" y="5095875"/>
            <a:ext cx="9122212" cy="2920789"/>
          </a:xfrm>
          <a:prstGeom prst="rect">
            <a:avLst/>
          </a:prstGeom>
        </p:spPr>
        <p:txBody>
          <a:bodyPr lIns="0" tIns="0" rIns="0" bIns="0" rtlCol="0" anchor="t">
            <a:spAutoFit/>
          </a:bodyPr>
          <a:lstStyle/>
          <a:p>
            <a:pPr algn="l">
              <a:lnSpc>
                <a:spcPts val="3336"/>
              </a:lnSpc>
            </a:pPr>
            <a:endParaRP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comprendere il mondo che ci circonda;</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dare vita a nuove idee creando qualcosa di digitale;</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acquisire competenze pratiche durature;</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compiere i primi passi nel padroneggiare le tecnologie </a:t>
            </a:r>
          </a:p>
          <a:p>
            <a:pPr algn="l">
              <a:lnSpc>
                <a:spcPts val="3336"/>
              </a:lnSpc>
            </a:pPr>
            <a:r>
              <a:rPr lang="en-US" sz="2383" b="1">
                <a:solidFill>
                  <a:srgbClr val="FFFFFF"/>
                </a:solidFill>
                <a:latin typeface="Canva Sans Bold"/>
                <a:ea typeface="Canva Sans Bold"/>
                <a:cs typeface="Canva Sans Bold"/>
                <a:sym typeface="Canva Sans Bold"/>
              </a:rPr>
              <a:t>       digitali;</a:t>
            </a:r>
          </a:p>
          <a:p>
            <a:pPr marL="514556" lvl="1" indent="-257278" algn="l">
              <a:lnSpc>
                <a:spcPts val="3336"/>
              </a:lnSpc>
              <a:buFont typeface="Arial"/>
              <a:buChar char="•"/>
            </a:pPr>
            <a:r>
              <a:rPr lang="en-US" sz="2383" b="1">
                <a:solidFill>
                  <a:srgbClr val="FFFFFF"/>
                </a:solidFill>
                <a:latin typeface="Canva Sans Bold"/>
                <a:ea typeface="Canva Sans Bold"/>
                <a:cs typeface="Canva Sans Bold"/>
                <a:sym typeface="Canva Sans Bold"/>
              </a:rPr>
              <a:t>per fare parte di una comunità entusiasta.</a:t>
            </a:r>
          </a:p>
        </p:txBody>
      </p:sp>
      <p:sp>
        <p:nvSpPr>
          <p:cNvPr id="6" name="TextBox 6"/>
          <p:cNvSpPr txBox="1"/>
          <p:nvPr/>
        </p:nvSpPr>
        <p:spPr>
          <a:xfrm>
            <a:off x="-1438623" y="4216144"/>
            <a:ext cx="11613345" cy="563880"/>
          </a:xfrm>
          <a:prstGeom prst="rect">
            <a:avLst/>
          </a:prstGeom>
        </p:spPr>
        <p:txBody>
          <a:bodyPr lIns="0" tIns="0" rIns="0" bIns="0" rtlCol="0" anchor="t">
            <a:spAutoFit/>
          </a:bodyPr>
          <a:lstStyle/>
          <a:p>
            <a:pPr algn="ctr">
              <a:lnSpc>
                <a:spcPts val="4619"/>
              </a:lnSpc>
            </a:pPr>
            <a:r>
              <a:rPr lang="en-US" sz="3299" b="1">
                <a:solidFill>
                  <a:srgbClr val="410998"/>
                </a:solidFill>
                <a:latin typeface="Canva Sans Bold"/>
                <a:ea typeface="Canva Sans Bold"/>
                <a:cs typeface="Canva Sans Bold"/>
                <a:sym typeface="Canva Sans Bold"/>
              </a:rPr>
              <a:t>PERCHÈ UNIRSI ALLA CODE WEEK?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1448131" y="584871"/>
            <a:ext cx="6378837" cy="1222844"/>
          </a:xfrm>
          <a:custGeom>
            <a:avLst/>
            <a:gdLst/>
            <a:ahLst/>
            <a:cxnLst/>
            <a:rect l="l" t="t" r="r" b="b"/>
            <a:pathLst>
              <a:path w="6378837" h="1222844">
                <a:moveTo>
                  <a:pt x="0" y="0"/>
                </a:moveTo>
                <a:lnTo>
                  <a:pt x="6378837" y="0"/>
                </a:lnTo>
                <a:lnTo>
                  <a:pt x="6378837" y="1222843"/>
                </a:lnTo>
                <a:lnTo>
                  <a:pt x="0" y="1222843"/>
                </a:lnTo>
                <a:lnTo>
                  <a:pt x="0" y="0"/>
                </a:lnTo>
                <a:close/>
              </a:path>
            </a:pathLst>
          </a:custGeom>
          <a:blipFill>
            <a:blip r:embed="rId3"/>
            <a:stretch>
              <a:fillRect t="-11754" b="-147761"/>
            </a:stretch>
          </a:blipFill>
        </p:spPr>
      </p:sp>
      <p:sp>
        <p:nvSpPr>
          <p:cNvPr id="4" name="Freeform 4"/>
          <p:cNvSpPr/>
          <p:nvPr/>
        </p:nvSpPr>
        <p:spPr>
          <a:xfrm>
            <a:off x="755201" y="2369808"/>
            <a:ext cx="8161619" cy="4820644"/>
          </a:xfrm>
          <a:custGeom>
            <a:avLst/>
            <a:gdLst/>
            <a:ahLst/>
            <a:cxnLst/>
            <a:rect l="l" t="t" r="r" b="b"/>
            <a:pathLst>
              <a:path w="8161619" h="4820644">
                <a:moveTo>
                  <a:pt x="0" y="0"/>
                </a:moveTo>
                <a:lnTo>
                  <a:pt x="8161619" y="0"/>
                </a:lnTo>
                <a:lnTo>
                  <a:pt x="8161619" y="4820644"/>
                </a:lnTo>
                <a:lnTo>
                  <a:pt x="0" y="4820644"/>
                </a:lnTo>
                <a:lnTo>
                  <a:pt x="0" y="0"/>
                </a:lnTo>
                <a:close/>
              </a:path>
            </a:pathLst>
          </a:custGeom>
          <a:blipFill>
            <a:blip r:embed="rId4"/>
            <a:stretch>
              <a:fillRect l="-15627" r="-15627"/>
            </a:stretch>
          </a:blipFill>
        </p:spPr>
      </p:sp>
      <p:sp>
        <p:nvSpPr>
          <p:cNvPr id="5" name="TextBox 5"/>
          <p:cNvSpPr txBox="1"/>
          <p:nvPr/>
        </p:nvSpPr>
        <p:spPr>
          <a:xfrm>
            <a:off x="2020411" y="923925"/>
            <a:ext cx="5234276" cy="697566"/>
          </a:xfrm>
          <a:prstGeom prst="rect">
            <a:avLst/>
          </a:prstGeom>
        </p:spPr>
        <p:txBody>
          <a:bodyPr lIns="0" tIns="0" rIns="0" bIns="0" rtlCol="0" anchor="t">
            <a:spAutoFit/>
          </a:bodyPr>
          <a:lstStyle/>
          <a:p>
            <a:pPr algn="ctr">
              <a:lnSpc>
                <a:spcPts val="5488"/>
              </a:lnSpc>
            </a:pPr>
            <a:r>
              <a:rPr lang="en-US" sz="3920" b="1">
                <a:solidFill>
                  <a:srgbClr val="410998"/>
                </a:solidFill>
                <a:latin typeface="Poppins Bold"/>
                <a:ea typeface="Poppins Bold"/>
                <a:cs typeface="Poppins Bold"/>
                <a:sym typeface="Poppins Bold"/>
              </a:rPr>
              <a:t>COME PARTECIPARE?</a:t>
            </a:r>
          </a:p>
        </p:txBody>
      </p:sp>
      <p:sp>
        <p:nvSpPr>
          <p:cNvPr id="6" name="TextBox 6"/>
          <p:cNvSpPr txBox="1"/>
          <p:nvPr/>
        </p:nvSpPr>
        <p:spPr>
          <a:xfrm>
            <a:off x="1096329" y="2057279"/>
            <a:ext cx="7479363" cy="3769360"/>
          </a:xfrm>
          <a:prstGeom prst="rect">
            <a:avLst/>
          </a:prstGeom>
        </p:spPr>
        <p:txBody>
          <a:bodyPr lIns="0" tIns="0" rIns="0" bIns="0" rtlCol="0" anchor="t">
            <a:spAutoFit/>
          </a:bodyPr>
          <a:lstStyle/>
          <a:p>
            <a:pPr marL="669286" lvl="1" indent="-334643" algn="l">
              <a:lnSpc>
                <a:spcPts val="4339"/>
              </a:lnSpc>
              <a:buFont typeface="Arial"/>
              <a:buChar char="•"/>
            </a:pPr>
            <a:r>
              <a:rPr lang="en-US" sz="3099" b="1">
                <a:solidFill>
                  <a:srgbClr val="410998"/>
                </a:solidFill>
                <a:latin typeface="Canva Sans Bold"/>
                <a:ea typeface="Canva Sans Bold"/>
                <a:cs typeface="Canva Sans Bold"/>
                <a:sym typeface="Canva Sans Bold"/>
              </a:rPr>
              <a:t>raggiungi il sito https://codeweek.eu/</a:t>
            </a:r>
          </a:p>
          <a:p>
            <a:pPr marL="669286" lvl="1" indent="-334643" algn="l">
              <a:lnSpc>
                <a:spcPts val="4339"/>
              </a:lnSpc>
              <a:buFont typeface="Arial"/>
              <a:buChar char="•"/>
            </a:pPr>
            <a:r>
              <a:rPr lang="en-US" sz="3099" b="1">
                <a:solidFill>
                  <a:srgbClr val="410998"/>
                </a:solidFill>
                <a:latin typeface="Canva Sans Bold"/>
                <a:ea typeface="Canva Sans Bold"/>
                <a:cs typeface="Canva Sans Bold"/>
                <a:sym typeface="Canva Sans Bold"/>
              </a:rPr>
              <a:t>registra il tuo account</a:t>
            </a:r>
          </a:p>
          <a:p>
            <a:pPr marL="669286" lvl="1" indent="-334643" algn="l">
              <a:lnSpc>
                <a:spcPts val="4339"/>
              </a:lnSpc>
              <a:buFont typeface="Arial"/>
              <a:buChar char="•"/>
            </a:pPr>
            <a:r>
              <a:rPr lang="en-US" sz="3099" b="1">
                <a:solidFill>
                  <a:srgbClr val="410998"/>
                </a:solidFill>
                <a:latin typeface="Canva Sans Bold"/>
                <a:ea typeface="Canva Sans Bold"/>
                <a:cs typeface="Canva Sans Bold"/>
                <a:sym typeface="Canva Sans Bold"/>
              </a:rPr>
              <a:t>annota la tua attività </a:t>
            </a:r>
          </a:p>
          <a:p>
            <a:pPr marL="669286" lvl="1" indent="-334643" algn="l">
              <a:lnSpc>
                <a:spcPts val="4339"/>
              </a:lnSpc>
              <a:buFont typeface="Arial"/>
              <a:buChar char="•"/>
            </a:pPr>
            <a:r>
              <a:rPr lang="en-US" sz="3099" b="1">
                <a:solidFill>
                  <a:srgbClr val="410998"/>
                </a:solidFill>
                <a:latin typeface="Canva Sans Bold"/>
                <a:ea typeface="Canva Sans Bold"/>
                <a:cs typeface="Canva Sans Bold"/>
                <a:sym typeface="Canva Sans Bold"/>
              </a:rPr>
              <a:t>ricorda di </a:t>
            </a:r>
            <a:r>
              <a:rPr lang="en-US" sz="3099" b="1">
                <a:solidFill>
                  <a:srgbClr val="410998"/>
                </a:solidFill>
                <a:latin typeface="Canva Sans Bold"/>
                <a:ea typeface="Canva Sans Bold"/>
                <a:cs typeface="Canva Sans Bold"/>
                <a:sym typeface="Canva Sans Bold"/>
                <a:hlinkClick r:id="rId5" tooltip="https://codeweek.eu/add"/>
              </a:rPr>
              <a:t>appuntare il tuo evento</a:t>
            </a:r>
            <a:r>
              <a:rPr lang="en-US" sz="3099" b="1">
                <a:solidFill>
                  <a:srgbClr val="410998"/>
                </a:solidFill>
                <a:latin typeface="Canva Sans Bold"/>
                <a:ea typeface="Canva Sans Bold"/>
                <a:cs typeface="Canva Sans Bold"/>
                <a:sym typeface="Canva Sans Bold"/>
              </a:rPr>
              <a:t> sulla </a:t>
            </a:r>
            <a:r>
              <a:rPr lang="en-US" sz="3099" b="1">
                <a:solidFill>
                  <a:srgbClr val="410998"/>
                </a:solidFill>
                <a:latin typeface="Canva Sans Bold"/>
                <a:ea typeface="Canva Sans Bold"/>
                <a:cs typeface="Canva Sans Bold"/>
                <a:sym typeface="Canva Sans Bold"/>
                <a:hlinkClick r:id="rId6" tooltip="https://codeweek.eu/events"/>
              </a:rPr>
              <a:t>mappa della settimana europea della programmazione</a:t>
            </a:r>
            <a:r>
              <a:rPr lang="en-US" sz="3099" b="1">
                <a:solidFill>
                  <a:srgbClr val="410998"/>
                </a:solidFill>
                <a:latin typeface="Canva Sans Bold"/>
                <a:ea typeface="Canva Sans Bold"/>
                <a:cs typeface="Canva Sans Bold"/>
                <a:sym typeface="Canva Sans Bold"/>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827" r="-3827"/>
            </a:stretch>
          </a:blipFill>
        </p:spPr>
      </p:sp>
      <p:sp>
        <p:nvSpPr>
          <p:cNvPr id="3" name="Freeform 3"/>
          <p:cNvSpPr/>
          <p:nvPr/>
        </p:nvSpPr>
        <p:spPr>
          <a:xfrm>
            <a:off x="5191507" y="8035597"/>
            <a:ext cx="6922987" cy="1413081"/>
          </a:xfrm>
          <a:custGeom>
            <a:avLst/>
            <a:gdLst/>
            <a:ahLst/>
            <a:cxnLst/>
            <a:rect l="l" t="t" r="r" b="b"/>
            <a:pathLst>
              <a:path w="6922987" h="1413081">
                <a:moveTo>
                  <a:pt x="0" y="0"/>
                </a:moveTo>
                <a:lnTo>
                  <a:pt x="6922987" y="0"/>
                </a:lnTo>
                <a:lnTo>
                  <a:pt x="6922987" y="1413081"/>
                </a:lnTo>
                <a:lnTo>
                  <a:pt x="0" y="1413081"/>
                </a:lnTo>
                <a:lnTo>
                  <a:pt x="0" y="0"/>
                </a:lnTo>
                <a:close/>
              </a:path>
            </a:pathLst>
          </a:custGeom>
          <a:blipFill>
            <a:blip r:embed="rId3"/>
            <a:stretch>
              <a:fillRect t="-2005" b="-2005"/>
            </a:stretch>
          </a:blipFill>
        </p:spPr>
      </p:sp>
      <p:sp>
        <p:nvSpPr>
          <p:cNvPr id="4" name="Freeform 4"/>
          <p:cNvSpPr/>
          <p:nvPr/>
        </p:nvSpPr>
        <p:spPr>
          <a:xfrm>
            <a:off x="291914" y="4166827"/>
            <a:ext cx="10231811" cy="1953346"/>
          </a:xfrm>
          <a:custGeom>
            <a:avLst/>
            <a:gdLst/>
            <a:ahLst/>
            <a:cxnLst/>
            <a:rect l="l" t="t" r="r" b="b"/>
            <a:pathLst>
              <a:path w="10231811" h="1953346">
                <a:moveTo>
                  <a:pt x="0" y="0"/>
                </a:moveTo>
                <a:lnTo>
                  <a:pt x="10231811" y="0"/>
                </a:lnTo>
                <a:lnTo>
                  <a:pt x="10231811" y="1953346"/>
                </a:lnTo>
                <a:lnTo>
                  <a:pt x="0" y="19533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291914" y="893554"/>
            <a:ext cx="9758272" cy="3477544"/>
          </a:xfrm>
          <a:custGeom>
            <a:avLst/>
            <a:gdLst/>
            <a:ahLst/>
            <a:cxnLst/>
            <a:rect l="l" t="t" r="r" b="b"/>
            <a:pathLst>
              <a:path w="9758272" h="3477544">
                <a:moveTo>
                  <a:pt x="0" y="0"/>
                </a:moveTo>
                <a:lnTo>
                  <a:pt x="9758272" y="0"/>
                </a:lnTo>
                <a:lnTo>
                  <a:pt x="9758272" y="3477544"/>
                </a:lnTo>
                <a:lnTo>
                  <a:pt x="0" y="3477544"/>
                </a:lnTo>
                <a:lnTo>
                  <a:pt x="0" y="0"/>
                </a:lnTo>
                <a:close/>
              </a:path>
            </a:pathLst>
          </a:custGeom>
          <a:blipFill>
            <a:blip r:embed="rId6"/>
            <a:stretch>
              <a:fillRect l="-19032" r="-16083"/>
            </a:stretch>
          </a:blipFill>
        </p:spPr>
      </p:sp>
      <p:sp>
        <p:nvSpPr>
          <p:cNvPr id="6" name="TextBox 6"/>
          <p:cNvSpPr txBox="1"/>
          <p:nvPr/>
        </p:nvSpPr>
        <p:spPr>
          <a:xfrm>
            <a:off x="1239014" y="1711390"/>
            <a:ext cx="7904986" cy="1623695"/>
          </a:xfrm>
          <a:prstGeom prst="rect">
            <a:avLst/>
          </a:prstGeom>
        </p:spPr>
        <p:txBody>
          <a:bodyPr lIns="0" tIns="0" rIns="0" bIns="0" rtlCol="0" anchor="t">
            <a:spAutoFit/>
          </a:bodyPr>
          <a:lstStyle/>
          <a:p>
            <a:pPr algn="ctr">
              <a:lnSpc>
                <a:spcPts val="6580"/>
              </a:lnSpc>
            </a:pPr>
            <a:r>
              <a:rPr lang="en-US" sz="4700" b="1">
                <a:solidFill>
                  <a:srgbClr val="410998"/>
                </a:solidFill>
                <a:latin typeface="Canva Sans Bold"/>
                <a:ea typeface="Canva Sans Bold"/>
                <a:cs typeface="Canva Sans Bold"/>
                <a:sym typeface="Canva Sans Bold"/>
              </a:rPr>
              <a:t>PRONTO A METTERTI IN GIOCO?</a:t>
            </a:r>
          </a:p>
        </p:txBody>
      </p:sp>
      <p:sp>
        <p:nvSpPr>
          <p:cNvPr id="7" name="TextBox 7"/>
          <p:cNvSpPr txBox="1"/>
          <p:nvPr/>
        </p:nvSpPr>
        <p:spPr>
          <a:xfrm>
            <a:off x="1161234" y="4181496"/>
            <a:ext cx="8493171" cy="1972846"/>
          </a:xfrm>
          <a:prstGeom prst="rect">
            <a:avLst/>
          </a:prstGeom>
        </p:spPr>
        <p:txBody>
          <a:bodyPr lIns="0" tIns="0" rIns="0" bIns="0" rtlCol="0" anchor="t">
            <a:spAutoFit/>
          </a:bodyPr>
          <a:lstStyle/>
          <a:p>
            <a:pPr algn="l">
              <a:lnSpc>
                <a:spcPts val="4489"/>
              </a:lnSpc>
            </a:pPr>
            <a:r>
              <a:rPr lang="en-US" sz="3207" b="1">
                <a:solidFill>
                  <a:srgbClr val="FEFEFE"/>
                </a:solidFill>
                <a:latin typeface="Canva Sans Bold"/>
                <a:ea typeface="Canva Sans Bold"/>
                <a:cs typeface="Canva Sans Bold"/>
                <a:sym typeface="Canva Sans Bold"/>
              </a:rPr>
              <a:t>RISORSE ON LINE</a:t>
            </a:r>
          </a:p>
          <a:p>
            <a:pPr algn="l">
              <a:lnSpc>
                <a:spcPts val="3781"/>
              </a:lnSpc>
            </a:pPr>
            <a:r>
              <a:rPr lang="en-US" sz="2700">
                <a:solidFill>
                  <a:srgbClr val="FEFEFE"/>
                </a:solidFill>
                <a:latin typeface="Canva Sans"/>
                <a:ea typeface="Canva Sans"/>
                <a:cs typeface="Canva Sans"/>
                <a:sym typeface="Canva Sans"/>
              </a:rPr>
              <a:t>https://programmailfuturo.it/</a:t>
            </a:r>
          </a:p>
          <a:p>
            <a:pPr algn="l">
              <a:lnSpc>
                <a:spcPts val="3781"/>
              </a:lnSpc>
            </a:pPr>
            <a:r>
              <a:rPr lang="en-US" sz="2700">
                <a:solidFill>
                  <a:srgbClr val="FEFEFE"/>
                </a:solidFill>
                <a:latin typeface="Canva Sans"/>
                <a:ea typeface="Canva Sans"/>
                <a:cs typeface="Canva Sans"/>
                <a:sym typeface="Canva Sans"/>
              </a:rPr>
              <a:t>https://code.org/it</a:t>
            </a:r>
          </a:p>
          <a:p>
            <a:pPr algn="l">
              <a:lnSpc>
                <a:spcPts val="3781"/>
              </a:lnSpc>
            </a:pPr>
            <a:r>
              <a:rPr lang="en-US" sz="2700">
                <a:solidFill>
                  <a:srgbClr val="FEFEFE"/>
                </a:solidFill>
                <a:latin typeface="Canva Sans"/>
                <a:ea typeface="Canva Sans"/>
                <a:cs typeface="Canva Sans"/>
                <a:sym typeface="Canva Sans"/>
              </a:rPr>
              <a:t>https://codeweek.eu/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266</Words>
  <Application>Microsoft Office PowerPoint</Application>
  <PresentationFormat>Personalizzato</PresentationFormat>
  <Paragraphs>30</Paragraphs>
  <Slides>6</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6</vt:i4>
      </vt:variant>
    </vt:vector>
  </HeadingPairs>
  <TitlesOfParts>
    <vt:vector size="12" baseType="lpstr">
      <vt:lpstr>Canva Sans Bold</vt:lpstr>
      <vt:lpstr>Poppins Bold</vt:lpstr>
      <vt:lpstr>Arial</vt:lpstr>
      <vt:lpstr>Calibri</vt:lpstr>
      <vt:lpstr>Canva Sans</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October 11-26 Imparare a programmare ci aiuta a dare un senso al mondo che cambia rapidamente intorno a noi, ad ampliare la nostra comprensione di come funziona la tecnologia e a sviluppare abilità e capacità al fine di esplorare nuove idee e innovare.</dc:title>
  <dc:creator>PC</dc:creator>
  <cp:lastModifiedBy>PC</cp:lastModifiedBy>
  <cp:revision>1</cp:revision>
  <dcterms:created xsi:type="dcterms:W3CDTF">2006-08-16T00:00:00Z</dcterms:created>
  <dcterms:modified xsi:type="dcterms:W3CDTF">2025-10-06T12:37:49Z</dcterms:modified>
  <dc:identifier>DAG02FYWb0s</dc:identifier>
</cp:coreProperties>
</file>