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Canva Sans" panose="020B0604020202020204" charset="0"/>
      <p:regular r:id="rId8"/>
    </p:embeddedFont>
    <p:embeddedFont>
      <p:font typeface="Canva Sans Bold" panose="020B0604020202020204" charset="0"/>
      <p:regular r:id="rId9"/>
    </p:embeddedFont>
    <p:embeddedFont>
      <p:font typeface="Poppins Bold"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8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s://codeweek.eu/events" TargetMode="External"/><Relationship Id="rId5" Type="http://schemas.openxmlformats.org/officeDocument/2006/relationships/hyperlink" Target="https://codeweek.eu/add"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189700" y="876928"/>
            <a:ext cx="10615195" cy="7026197"/>
          </a:xfrm>
          <a:custGeom>
            <a:avLst/>
            <a:gdLst/>
            <a:ahLst/>
            <a:cxnLst/>
            <a:rect l="l" t="t" r="r" b="b"/>
            <a:pathLst>
              <a:path w="10615195" h="7026197">
                <a:moveTo>
                  <a:pt x="0" y="0"/>
                </a:moveTo>
                <a:lnTo>
                  <a:pt x="10615195" y="0"/>
                </a:lnTo>
                <a:lnTo>
                  <a:pt x="10615195" y="7026197"/>
                </a:lnTo>
                <a:lnTo>
                  <a:pt x="0" y="7026197"/>
                </a:lnTo>
                <a:lnTo>
                  <a:pt x="0" y="0"/>
                </a:lnTo>
                <a:close/>
              </a:path>
            </a:pathLst>
          </a:custGeom>
          <a:blipFill>
            <a:blip r:embed="rId3"/>
            <a:stretch>
              <a:fillRect l="-101291" r="-101291"/>
            </a:stretch>
          </a:blipFill>
        </p:spPr>
      </p:sp>
      <p:sp>
        <p:nvSpPr>
          <p:cNvPr id="4" name="TextBox 4"/>
          <p:cNvSpPr txBox="1"/>
          <p:nvPr/>
        </p:nvSpPr>
        <p:spPr>
          <a:xfrm>
            <a:off x="479411" y="1449987"/>
            <a:ext cx="10035774" cy="5805437"/>
          </a:xfrm>
          <a:prstGeom prst="rect">
            <a:avLst/>
          </a:prstGeom>
        </p:spPr>
        <p:txBody>
          <a:bodyPr lIns="0" tIns="0" rIns="0" bIns="0" rtlCol="0" anchor="t">
            <a:spAutoFit/>
          </a:bodyPr>
          <a:lstStyle/>
          <a:p>
            <a:pPr algn="ctr">
              <a:lnSpc>
                <a:spcPts val="10065"/>
              </a:lnSpc>
            </a:pPr>
            <a:r>
              <a:rPr lang="it-IT" sz="7189" b="1">
                <a:solidFill>
                  <a:srgbClr val="FFFFFF"/>
                </a:solidFill>
                <a:latin typeface="Canva Sans Bold"/>
                <a:ea typeface="Canva Sans Bold"/>
                <a:cs typeface="Canva Sans Bold"/>
                <a:sym typeface="Canva Sans Bold"/>
              </a:rPr>
              <a:t>10-25 ottobre 2026</a:t>
            </a:r>
          </a:p>
          <a:p>
            <a:pPr algn="ctr">
              <a:lnSpc>
                <a:spcPts val="5165"/>
              </a:lnSpc>
            </a:pPr>
            <a:r>
              <a:rPr lang="en-US" sz="3689" b="1">
                <a:solidFill>
                  <a:srgbClr val="FFFFFF"/>
                </a:solidFill>
                <a:latin typeface="Canva Sans Bold"/>
                <a:ea typeface="Canva Sans Bold"/>
                <a:cs typeface="Canva Sans Bold"/>
                <a:sym typeface="Canva Sans Bold"/>
              </a:rPr>
              <a:t>Imparare a programmare ci aiuta a dare un senso al mondo che cambia rapidamente intorno a noi, ad ampliare la nostra comprensione di come funziona la tecnologia e a sviluppare abilità e capacità al fine di esplorare nuove idee e innovare.</a:t>
            </a:r>
          </a:p>
          <a:p>
            <a:pPr algn="ctr">
              <a:lnSpc>
                <a:spcPts val="5165"/>
              </a:lnSpc>
            </a:pPr>
            <a:endParaRPr lang="en-US" sz="3689" b="1">
              <a:solidFill>
                <a:srgbClr val="FFFFFF"/>
              </a:solidFill>
              <a:latin typeface="Canva Sans Bold"/>
              <a:ea typeface="Canva Sans Bold"/>
              <a:cs typeface="Canva Sans Bold"/>
              <a:sym typeface="Canva Sans Bold"/>
            </a:endParaRPr>
          </a:p>
        </p:txBody>
      </p:sp>
      <p:sp>
        <p:nvSpPr>
          <p:cNvPr id="5" name="Freeform 5"/>
          <p:cNvSpPr/>
          <p:nvPr/>
        </p:nvSpPr>
        <p:spPr>
          <a:xfrm>
            <a:off x="5640927" y="8205132"/>
            <a:ext cx="6425631" cy="1364172"/>
          </a:xfrm>
          <a:custGeom>
            <a:avLst/>
            <a:gdLst/>
            <a:ahLst/>
            <a:cxnLst/>
            <a:rect l="l" t="t" r="r" b="b"/>
            <a:pathLst>
              <a:path w="6425631" h="1364172">
                <a:moveTo>
                  <a:pt x="0" y="0"/>
                </a:moveTo>
                <a:lnTo>
                  <a:pt x="6425631" y="0"/>
                </a:lnTo>
                <a:lnTo>
                  <a:pt x="6425631" y="1364171"/>
                </a:lnTo>
                <a:lnTo>
                  <a:pt x="0" y="1364171"/>
                </a:lnTo>
                <a:lnTo>
                  <a:pt x="0" y="0"/>
                </a:lnTo>
                <a:close/>
              </a:path>
            </a:pathLst>
          </a:custGeom>
          <a:blipFill>
            <a:blip r:embed="rId4"/>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8314442" y="4752741"/>
            <a:ext cx="8790331" cy="5362102"/>
          </a:xfrm>
          <a:custGeom>
            <a:avLst/>
            <a:gdLst/>
            <a:ahLst/>
            <a:cxnLst/>
            <a:rect l="l" t="t" r="r" b="b"/>
            <a:pathLst>
              <a:path w="8790331" h="5362102">
                <a:moveTo>
                  <a:pt x="0" y="0"/>
                </a:moveTo>
                <a:lnTo>
                  <a:pt x="8790331" y="0"/>
                </a:lnTo>
                <a:lnTo>
                  <a:pt x="8790331" y="5362102"/>
                </a:lnTo>
                <a:lnTo>
                  <a:pt x="0" y="5362102"/>
                </a:lnTo>
                <a:lnTo>
                  <a:pt x="0" y="0"/>
                </a:lnTo>
                <a:close/>
              </a:path>
            </a:pathLst>
          </a:custGeom>
          <a:blipFill>
            <a:blip r:embed="rId3"/>
            <a:stretch>
              <a:fillRect/>
            </a:stretch>
          </a:blipFill>
        </p:spPr>
      </p:sp>
      <p:sp>
        <p:nvSpPr>
          <p:cNvPr id="4" name="Freeform 4"/>
          <p:cNvSpPr/>
          <p:nvPr/>
        </p:nvSpPr>
        <p:spPr>
          <a:xfrm>
            <a:off x="8613388" y="3079389"/>
            <a:ext cx="7315200" cy="1673352"/>
          </a:xfrm>
          <a:custGeom>
            <a:avLst/>
            <a:gdLst/>
            <a:ahLst/>
            <a:cxnLst/>
            <a:rect l="l" t="t" r="r" b="b"/>
            <a:pathLst>
              <a:path w="7315200" h="1673352">
                <a:moveTo>
                  <a:pt x="0" y="0"/>
                </a:moveTo>
                <a:lnTo>
                  <a:pt x="7315200" y="0"/>
                </a:lnTo>
                <a:lnTo>
                  <a:pt x="7315200" y="1673352"/>
                </a:lnTo>
                <a:lnTo>
                  <a:pt x="0" y="16733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9224923" y="5540222"/>
            <a:ext cx="6969369" cy="3749041"/>
          </a:xfrm>
          <a:prstGeom prst="rect">
            <a:avLst/>
          </a:prstGeom>
        </p:spPr>
        <p:txBody>
          <a:bodyPr lIns="0" tIns="0" rIns="0" bIns="0" rtlCol="0" anchor="t">
            <a:spAutoFit/>
          </a:bodyPr>
          <a:lstStyle/>
          <a:p>
            <a:pPr algn="l">
              <a:lnSpc>
                <a:spcPts val="3359"/>
              </a:lnSpc>
            </a:pPr>
            <a:r>
              <a:rPr lang="en-US" sz="2399" b="1">
                <a:solidFill>
                  <a:srgbClr val="410998"/>
                </a:solidFill>
                <a:latin typeface="Canva Sans Bold"/>
                <a:ea typeface="Canva Sans Bold"/>
                <a:cs typeface="Canva Sans Bold"/>
                <a:sym typeface="Canva Sans Bold"/>
              </a:rPr>
              <a:t>Tutte le tecnologie digitali sono alimentate da righe di codice, dall’applicazione per ordinare cibo al GPS che usi per non sbagliare strada. Apprendere come programmare offre un vantaggio nel mondo digitale, permettendoti di controllarlo, modificarlo e persino di migliorarlo. La Code Week ti permette di comprendere il presente per cambiare il futuro.</a:t>
            </a:r>
          </a:p>
        </p:txBody>
      </p:sp>
      <p:sp>
        <p:nvSpPr>
          <p:cNvPr id="6" name="TextBox 6"/>
          <p:cNvSpPr txBox="1"/>
          <p:nvPr/>
        </p:nvSpPr>
        <p:spPr>
          <a:xfrm>
            <a:off x="9559311" y="2936514"/>
            <a:ext cx="5423355" cy="1716405"/>
          </a:xfrm>
          <a:prstGeom prst="rect">
            <a:avLst/>
          </a:prstGeom>
        </p:spPr>
        <p:txBody>
          <a:bodyPr lIns="0" tIns="0" rIns="0" bIns="0" rtlCol="0" anchor="t">
            <a:spAutoFit/>
          </a:bodyPr>
          <a:lstStyle/>
          <a:p>
            <a:pPr algn="ctr">
              <a:lnSpc>
                <a:spcPts val="6719"/>
              </a:lnSpc>
            </a:pPr>
            <a:r>
              <a:rPr lang="en-US" sz="4800" b="1">
                <a:solidFill>
                  <a:srgbClr val="410998"/>
                </a:solidFill>
                <a:latin typeface="Poppins Bold"/>
                <a:ea typeface="Poppins Bold"/>
                <a:cs typeface="Poppins Bold"/>
                <a:sym typeface="Poppins Bold"/>
              </a:rPr>
              <a:t>IL DIGITALE è LA NUOVA NORMA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437643" y="4736469"/>
            <a:ext cx="8706357" cy="3869217"/>
          </a:xfrm>
          <a:custGeom>
            <a:avLst/>
            <a:gdLst/>
            <a:ahLst/>
            <a:cxnLst/>
            <a:rect l="l" t="t" r="r" b="b"/>
            <a:pathLst>
              <a:path w="8706357" h="3869217">
                <a:moveTo>
                  <a:pt x="0" y="0"/>
                </a:moveTo>
                <a:lnTo>
                  <a:pt x="8706357" y="0"/>
                </a:lnTo>
                <a:lnTo>
                  <a:pt x="8706357" y="3869217"/>
                </a:lnTo>
                <a:lnTo>
                  <a:pt x="0" y="3869217"/>
                </a:lnTo>
                <a:lnTo>
                  <a:pt x="0" y="0"/>
                </a:lnTo>
                <a:close/>
              </a:path>
            </a:pathLst>
          </a:custGeom>
          <a:blipFill>
            <a:blip r:embed="rId3"/>
            <a:stretch>
              <a:fillRect l="-51580" r="-51580"/>
            </a:stretch>
          </a:blipFill>
        </p:spPr>
      </p:sp>
      <p:sp>
        <p:nvSpPr>
          <p:cNvPr id="4" name="Freeform 4"/>
          <p:cNvSpPr/>
          <p:nvPr/>
        </p:nvSpPr>
        <p:spPr>
          <a:xfrm>
            <a:off x="1028700" y="3323864"/>
            <a:ext cx="5442483" cy="999874"/>
          </a:xfrm>
          <a:custGeom>
            <a:avLst/>
            <a:gdLst/>
            <a:ahLst/>
            <a:cxnLst/>
            <a:rect l="l" t="t" r="r" b="b"/>
            <a:pathLst>
              <a:path w="5442483" h="999874">
                <a:moveTo>
                  <a:pt x="0" y="0"/>
                </a:moveTo>
                <a:lnTo>
                  <a:pt x="5442483" y="0"/>
                </a:lnTo>
                <a:lnTo>
                  <a:pt x="5442483" y="999875"/>
                </a:lnTo>
                <a:lnTo>
                  <a:pt x="0" y="999875"/>
                </a:lnTo>
                <a:lnTo>
                  <a:pt x="0" y="0"/>
                </a:lnTo>
                <a:close/>
              </a:path>
            </a:pathLst>
          </a:custGeom>
          <a:blipFill>
            <a:blip r:embed="rId4"/>
            <a:stretch>
              <a:fillRect t="-3703" b="-141239"/>
            </a:stretch>
          </a:blipFill>
        </p:spPr>
      </p:sp>
      <p:sp>
        <p:nvSpPr>
          <p:cNvPr id="5" name="TextBox 5"/>
          <p:cNvSpPr txBox="1"/>
          <p:nvPr/>
        </p:nvSpPr>
        <p:spPr>
          <a:xfrm>
            <a:off x="-242828" y="3582694"/>
            <a:ext cx="8268120" cy="651509"/>
          </a:xfrm>
          <a:prstGeom prst="rect">
            <a:avLst/>
          </a:prstGeom>
        </p:spPr>
        <p:txBody>
          <a:bodyPr lIns="0" tIns="0" rIns="0" bIns="0" rtlCol="0" anchor="t">
            <a:spAutoFit/>
          </a:bodyPr>
          <a:lstStyle/>
          <a:p>
            <a:pPr algn="ctr">
              <a:lnSpc>
                <a:spcPts val="5040"/>
              </a:lnSpc>
            </a:pPr>
            <a:r>
              <a:rPr lang="en-US" sz="3600" b="1">
                <a:solidFill>
                  <a:srgbClr val="ED7D31"/>
                </a:solidFill>
                <a:latin typeface="Poppins Bold"/>
                <a:ea typeface="Poppins Bold"/>
                <a:cs typeface="Poppins Bold"/>
                <a:sym typeface="Poppins Bold"/>
              </a:rPr>
              <a:t>PERCHÈ L’EU CODE WEEK?</a:t>
            </a:r>
          </a:p>
        </p:txBody>
      </p:sp>
      <p:sp>
        <p:nvSpPr>
          <p:cNvPr id="6" name="TextBox 6"/>
          <p:cNvSpPr txBox="1"/>
          <p:nvPr/>
        </p:nvSpPr>
        <p:spPr>
          <a:xfrm>
            <a:off x="747519" y="5095875"/>
            <a:ext cx="8086606" cy="2920626"/>
          </a:xfrm>
          <a:prstGeom prst="rect">
            <a:avLst/>
          </a:prstGeom>
        </p:spPr>
        <p:txBody>
          <a:bodyPr lIns="0" tIns="0" rIns="0" bIns="0" rtlCol="0" anchor="t">
            <a:spAutoFit/>
          </a:bodyPr>
          <a:lstStyle/>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risveglia la creatività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rende indipendenti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l’alfabetizzazione di oggi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dà origine a nuove opportunità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per tutti e tutte</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È la più grande iniziativa incentrata sulla programmazione in Europa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741721" y="5143500"/>
            <a:ext cx="8735915" cy="2999404"/>
          </a:xfrm>
          <a:custGeom>
            <a:avLst/>
            <a:gdLst/>
            <a:ahLst/>
            <a:cxnLst/>
            <a:rect l="l" t="t" r="r" b="b"/>
            <a:pathLst>
              <a:path w="8735915" h="2999404">
                <a:moveTo>
                  <a:pt x="0" y="0"/>
                </a:moveTo>
                <a:lnTo>
                  <a:pt x="8735915" y="0"/>
                </a:lnTo>
                <a:lnTo>
                  <a:pt x="8735915" y="2999404"/>
                </a:lnTo>
                <a:lnTo>
                  <a:pt x="0" y="2999404"/>
                </a:lnTo>
                <a:lnTo>
                  <a:pt x="0" y="0"/>
                </a:lnTo>
                <a:close/>
              </a:path>
            </a:pathLst>
          </a:custGeom>
          <a:blipFill>
            <a:blip r:embed="rId3"/>
            <a:stretch>
              <a:fillRect l="-39849" r="-17106"/>
            </a:stretch>
          </a:blipFill>
        </p:spPr>
      </p:sp>
      <p:sp>
        <p:nvSpPr>
          <p:cNvPr id="4" name="Freeform 4"/>
          <p:cNvSpPr/>
          <p:nvPr/>
        </p:nvSpPr>
        <p:spPr>
          <a:xfrm>
            <a:off x="480451" y="3807444"/>
            <a:ext cx="8146962" cy="1447956"/>
          </a:xfrm>
          <a:custGeom>
            <a:avLst/>
            <a:gdLst/>
            <a:ahLst/>
            <a:cxnLst/>
            <a:rect l="l" t="t" r="r" b="b"/>
            <a:pathLst>
              <a:path w="8146962" h="1447956">
                <a:moveTo>
                  <a:pt x="0" y="0"/>
                </a:moveTo>
                <a:lnTo>
                  <a:pt x="8146962" y="0"/>
                </a:lnTo>
                <a:lnTo>
                  <a:pt x="8146962" y="1447956"/>
                </a:lnTo>
                <a:lnTo>
                  <a:pt x="0" y="1447956"/>
                </a:lnTo>
                <a:lnTo>
                  <a:pt x="0" y="0"/>
                </a:lnTo>
                <a:close/>
              </a:path>
            </a:pathLst>
          </a:custGeom>
          <a:blipFill>
            <a:blip r:embed="rId4"/>
            <a:stretch>
              <a:fillRect t="-123545" b="-83803"/>
            </a:stretch>
          </a:blipFill>
        </p:spPr>
      </p:sp>
      <p:sp>
        <p:nvSpPr>
          <p:cNvPr id="5" name="TextBox 5"/>
          <p:cNvSpPr txBox="1"/>
          <p:nvPr/>
        </p:nvSpPr>
        <p:spPr>
          <a:xfrm>
            <a:off x="110632" y="5095875"/>
            <a:ext cx="9122212" cy="2920789"/>
          </a:xfrm>
          <a:prstGeom prst="rect">
            <a:avLst/>
          </a:prstGeom>
        </p:spPr>
        <p:txBody>
          <a:bodyPr lIns="0" tIns="0" rIns="0" bIns="0" rtlCol="0" anchor="t">
            <a:spAutoFit/>
          </a:bodyPr>
          <a:lstStyle/>
          <a:p>
            <a:pPr algn="l">
              <a:lnSpc>
                <a:spcPts val="3336"/>
              </a:lnSpc>
            </a:pPr>
            <a:endParaRP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comprendere il mondo che ci circonda;</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dare vita a nuove idee creando qualcosa di digitale;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acquisire competenze pratiche durature;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compiere i primi passi nel padroneggiare le tecnologie </a:t>
            </a:r>
          </a:p>
          <a:p>
            <a:pPr algn="l">
              <a:lnSpc>
                <a:spcPts val="3336"/>
              </a:lnSpc>
            </a:pPr>
            <a:r>
              <a:rPr lang="en-US" sz="2383" b="1">
                <a:solidFill>
                  <a:srgbClr val="FFFFFF"/>
                </a:solidFill>
                <a:latin typeface="Canva Sans Bold"/>
                <a:ea typeface="Canva Sans Bold"/>
                <a:cs typeface="Canva Sans Bold"/>
                <a:sym typeface="Canva Sans Bold"/>
              </a:rPr>
              <a:t>       digitali;</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fare parte di una comunità entusiasta.</a:t>
            </a:r>
          </a:p>
        </p:txBody>
      </p:sp>
      <p:sp>
        <p:nvSpPr>
          <p:cNvPr id="6" name="TextBox 6"/>
          <p:cNvSpPr txBox="1"/>
          <p:nvPr/>
        </p:nvSpPr>
        <p:spPr>
          <a:xfrm>
            <a:off x="-1438623" y="4216144"/>
            <a:ext cx="11613345" cy="563880"/>
          </a:xfrm>
          <a:prstGeom prst="rect">
            <a:avLst/>
          </a:prstGeom>
        </p:spPr>
        <p:txBody>
          <a:bodyPr lIns="0" tIns="0" rIns="0" bIns="0" rtlCol="0" anchor="t">
            <a:spAutoFit/>
          </a:bodyPr>
          <a:lstStyle/>
          <a:p>
            <a:pPr algn="ctr">
              <a:lnSpc>
                <a:spcPts val="4619"/>
              </a:lnSpc>
            </a:pPr>
            <a:r>
              <a:rPr lang="en-US" sz="3299" b="1">
                <a:solidFill>
                  <a:srgbClr val="410998"/>
                </a:solidFill>
                <a:latin typeface="Canva Sans Bold"/>
                <a:ea typeface="Canva Sans Bold"/>
                <a:cs typeface="Canva Sans Bold"/>
                <a:sym typeface="Canva Sans Bold"/>
              </a:rPr>
              <a:t>PERCHÈ UNIRSI ALLA CODE WEEK?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1448131" y="584871"/>
            <a:ext cx="6378837" cy="1222844"/>
          </a:xfrm>
          <a:custGeom>
            <a:avLst/>
            <a:gdLst/>
            <a:ahLst/>
            <a:cxnLst/>
            <a:rect l="l" t="t" r="r" b="b"/>
            <a:pathLst>
              <a:path w="6378837" h="1222844">
                <a:moveTo>
                  <a:pt x="0" y="0"/>
                </a:moveTo>
                <a:lnTo>
                  <a:pt x="6378837" y="0"/>
                </a:lnTo>
                <a:lnTo>
                  <a:pt x="6378837" y="1222843"/>
                </a:lnTo>
                <a:lnTo>
                  <a:pt x="0" y="1222843"/>
                </a:lnTo>
                <a:lnTo>
                  <a:pt x="0" y="0"/>
                </a:lnTo>
                <a:close/>
              </a:path>
            </a:pathLst>
          </a:custGeom>
          <a:blipFill>
            <a:blip r:embed="rId3"/>
            <a:stretch>
              <a:fillRect t="-11754" b="-147761"/>
            </a:stretch>
          </a:blipFill>
        </p:spPr>
      </p:sp>
      <p:sp>
        <p:nvSpPr>
          <p:cNvPr id="4" name="Freeform 4"/>
          <p:cNvSpPr/>
          <p:nvPr/>
        </p:nvSpPr>
        <p:spPr>
          <a:xfrm>
            <a:off x="755201" y="2369808"/>
            <a:ext cx="8161619" cy="4820644"/>
          </a:xfrm>
          <a:custGeom>
            <a:avLst/>
            <a:gdLst/>
            <a:ahLst/>
            <a:cxnLst/>
            <a:rect l="l" t="t" r="r" b="b"/>
            <a:pathLst>
              <a:path w="8161619" h="4820644">
                <a:moveTo>
                  <a:pt x="0" y="0"/>
                </a:moveTo>
                <a:lnTo>
                  <a:pt x="8161619" y="0"/>
                </a:lnTo>
                <a:lnTo>
                  <a:pt x="8161619" y="4820644"/>
                </a:lnTo>
                <a:lnTo>
                  <a:pt x="0" y="4820644"/>
                </a:lnTo>
                <a:lnTo>
                  <a:pt x="0" y="0"/>
                </a:lnTo>
                <a:close/>
              </a:path>
            </a:pathLst>
          </a:custGeom>
          <a:blipFill>
            <a:blip r:embed="rId4"/>
            <a:stretch>
              <a:fillRect l="-15627" r="-15627"/>
            </a:stretch>
          </a:blipFill>
        </p:spPr>
      </p:sp>
      <p:sp>
        <p:nvSpPr>
          <p:cNvPr id="5" name="TextBox 5"/>
          <p:cNvSpPr txBox="1"/>
          <p:nvPr/>
        </p:nvSpPr>
        <p:spPr>
          <a:xfrm>
            <a:off x="2020411" y="923925"/>
            <a:ext cx="5234276" cy="697566"/>
          </a:xfrm>
          <a:prstGeom prst="rect">
            <a:avLst/>
          </a:prstGeom>
        </p:spPr>
        <p:txBody>
          <a:bodyPr lIns="0" tIns="0" rIns="0" bIns="0" rtlCol="0" anchor="t">
            <a:spAutoFit/>
          </a:bodyPr>
          <a:lstStyle/>
          <a:p>
            <a:pPr algn="ctr">
              <a:lnSpc>
                <a:spcPts val="4760"/>
              </a:lnSpc>
            </a:pPr>
            <a:r>
              <a:rPr lang="en-US" sz="3400" b="1">
                <a:solidFill>
                  <a:srgbClr val="410998"/>
                </a:solidFill>
                <a:latin typeface="Poppins Bold"/>
                <a:ea typeface="Poppins Bold"/>
                <a:cs typeface="Poppins Bold"/>
                <a:sym typeface="Poppins Bold"/>
              </a:rPr>
              <a:t>COME PARTECIPARE?</a:t>
            </a:r>
          </a:p>
        </p:txBody>
      </p:sp>
      <p:sp>
        <p:nvSpPr>
          <p:cNvPr id="6" name="TextBox 6"/>
          <p:cNvSpPr txBox="1"/>
          <p:nvPr/>
        </p:nvSpPr>
        <p:spPr>
          <a:xfrm>
            <a:off x="1096329" y="2057279"/>
            <a:ext cx="7479363" cy="3769360"/>
          </a:xfrm>
          <a:prstGeom prst="rect">
            <a:avLst/>
          </a:prstGeom>
        </p:spPr>
        <p:txBody>
          <a:bodyPr lIns="0" tIns="0" rIns="0" bIns="0" rtlCol="0" anchor="t">
            <a:spAutoFit/>
          </a:bodyPr>
          <a:lstStyle/>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vai su codeweek.eu e accedi (o crea il tuo account)</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progetta la tua attività: anche senza computer!</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registrala su </a:t>
            </a:r>
            <a:r>
              <a:rPr lang="it-IT" sz="2600" b="1">
                <a:solidFill>
                  <a:srgbClr val="410998"/>
                </a:solidFill>
                <a:latin typeface="Canva Sans Bold"/>
                <a:ea typeface="Canva Sans Bold"/>
                <a:cs typeface="Canva Sans Bold"/>
                <a:sym typeface="Canva Sans Bold"/>
                <a:hlinkClick r:id="rId5" tooltip="https://codeweek.eu/add"/>
              </a:rPr>
              <a:t>codeweek.eu/add</a:t>
            </a:r>
            <a:r>
              <a:rPr lang="it-IT" sz="2600" b="1">
                <a:solidFill>
                  <a:srgbClr val="410998"/>
                </a:solidFill>
                <a:latin typeface="Canva Sans Bold"/>
                <a:ea typeface="Canva Sans Bold"/>
                <a:cs typeface="Canva Sans Bold"/>
                <a:sym typeface="Canva Sans Bold"/>
              </a:rPr>
              <a:t> entro il 25 ottobre 2026</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ritrova il tuo evento sulla </a:t>
            </a:r>
            <a:r>
              <a:rPr lang="it-IT" sz="2600" b="1">
                <a:solidFill>
                  <a:srgbClr val="410998"/>
                </a:solidFill>
                <a:latin typeface="Canva Sans Bold"/>
                <a:ea typeface="Canva Sans Bold"/>
                <a:cs typeface="Canva Sans Bold"/>
                <a:sym typeface="Canva Sans Bold"/>
                <a:hlinkClick r:id="rId6" tooltip="https://codeweek.eu/events"/>
              </a:rPr>
              <a:t>mappa europea della Code Week</a:t>
            </a:r>
            <a:r>
              <a:rPr lang="it-IT" sz="2600" b="1">
                <a:solidFill>
                  <a:srgbClr val="410998"/>
                </a:solidFill>
                <a:latin typeface="Canva Sans Bold"/>
                <a:ea typeface="Canva Sans Bold"/>
                <a:cs typeface="Canva Sans Bold"/>
                <a:sym typeface="Canva Sans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5191507" y="8035597"/>
            <a:ext cx="6922987" cy="1413081"/>
          </a:xfrm>
          <a:custGeom>
            <a:avLst/>
            <a:gdLst/>
            <a:ahLst/>
            <a:cxnLst/>
            <a:rect l="l" t="t" r="r" b="b"/>
            <a:pathLst>
              <a:path w="6922987" h="1413081">
                <a:moveTo>
                  <a:pt x="0" y="0"/>
                </a:moveTo>
                <a:lnTo>
                  <a:pt x="6922987" y="0"/>
                </a:lnTo>
                <a:lnTo>
                  <a:pt x="6922987" y="1413081"/>
                </a:lnTo>
                <a:lnTo>
                  <a:pt x="0" y="1413081"/>
                </a:lnTo>
                <a:lnTo>
                  <a:pt x="0" y="0"/>
                </a:lnTo>
                <a:close/>
              </a:path>
            </a:pathLst>
          </a:custGeom>
          <a:blipFill>
            <a:blip r:embed="rId3"/>
            <a:stretch>
              <a:fillRect t="-2005" b="-2005"/>
            </a:stretch>
          </a:blipFill>
        </p:spPr>
      </p:sp>
      <p:sp>
        <p:nvSpPr>
          <p:cNvPr id="4" name="Freeform 4"/>
          <p:cNvSpPr/>
          <p:nvPr/>
        </p:nvSpPr>
        <p:spPr>
          <a:xfrm>
            <a:off x="291914" y="4166827"/>
            <a:ext cx="10231811" cy="1953346"/>
          </a:xfrm>
          <a:custGeom>
            <a:avLst/>
            <a:gdLst/>
            <a:ahLst/>
            <a:cxnLst/>
            <a:rect l="l" t="t" r="r" b="b"/>
            <a:pathLst>
              <a:path w="10231811" h="1953346">
                <a:moveTo>
                  <a:pt x="0" y="0"/>
                </a:moveTo>
                <a:lnTo>
                  <a:pt x="10231811" y="0"/>
                </a:lnTo>
                <a:lnTo>
                  <a:pt x="10231811" y="1953346"/>
                </a:lnTo>
                <a:lnTo>
                  <a:pt x="0" y="1953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291914" y="893554"/>
            <a:ext cx="9758272" cy="3477544"/>
          </a:xfrm>
          <a:custGeom>
            <a:avLst/>
            <a:gdLst/>
            <a:ahLst/>
            <a:cxnLst/>
            <a:rect l="l" t="t" r="r" b="b"/>
            <a:pathLst>
              <a:path w="9758272" h="3477544">
                <a:moveTo>
                  <a:pt x="0" y="0"/>
                </a:moveTo>
                <a:lnTo>
                  <a:pt x="9758272" y="0"/>
                </a:lnTo>
                <a:lnTo>
                  <a:pt x="9758272" y="3477544"/>
                </a:lnTo>
                <a:lnTo>
                  <a:pt x="0" y="3477544"/>
                </a:lnTo>
                <a:lnTo>
                  <a:pt x="0" y="0"/>
                </a:lnTo>
                <a:close/>
              </a:path>
            </a:pathLst>
          </a:custGeom>
          <a:blipFill>
            <a:blip r:embed="rId6"/>
            <a:stretch>
              <a:fillRect l="-19032" r="-16083"/>
            </a:stretch>
          </a:blipFill>
        </p:spPr>
      </p:sp>
      <p:sp>
        <p:nvSpPr>
          <p:cNvPr id="6" name="TextBox 6"/>
          <p:cNvSpPr txBox="1"/>
          <p:nvPr/>
        </p:nvSpPr>
        <p:spPr>
          <a:xfrm>
            <a:off x="1239014" y="1711390"/>
            <a:ext cx="7904986" cy="1623695"/>
          </a:xfrm>
          <a:prstGeom prst="rect">
            <a:avLst/>
          </a:prstGeom>
        </p:spPr>
        <p:txBody>
          <a:bodyPr lIns="0" tIns="0" rIns="0" bIns="0" rtlCol="0" anchor="t">
            <a:spAutoFit/>
          </a:bodyPr>
          <a:lstStyle/>
          <a:p>
            <a:pPr algn="ctr">
              <a:lnSpc>
                <a:spcPts val="6580"/>
              </a:lnSpc>
            </a:pPr>
            <a:r>
              <a:rPr lang="en-US" sz="4700" b="1">
                <a:solidFill>
                  <a:srgbClr val="410998"/>
                </a:solidFill>
                <a:latin typeface="Canva Sans Bold"/>
                <a:ea typeface="Canva Sans Bold"/>
                <a:cs typeface="Canva Sans Bold"/>
                <a:sym typeface="Canva Sans Bold"/>
              </a:rPr>
              <a:t>PRONTO A METTERTI IN GIOCO?</a:t>
            </a:r>
          </a:p>
        </p:txBody>
      </p:sp>
      <p:sp>
        <p:nvSpPr>
          <p:cNvPr id="7" name="TextBox 7"/>
          <p:cNvSpPr txBox="1"/>
          <p:nvPr/>
        </p:nvSpPr>
        <p:spPr>
          <a:xfrm>
            <a:off x="1161234" y="4181496"/>
            <a:ext cx="8493171" cy="1972846"/>
          </a:xfrm>
          <a:prstGeom prst="rect">
            <a:avLst/>
          </a:prstGeom>
        </p:spPr>
        <p:txBody>
          <a:bodyPr lIns="0" tIns="0" rIns="0" bIns="0" rtlCol="0" anchor="t">
            <a:spAutoFit/>
          </a:bodyPr>
          <a:lstStyle/>
          <a:p>
            <a:pPr algn="l">
              <a:lnSpc>
                <a:spcPts val="4489"/>
              </a:lnSpc>
            </a:pPr>
            <a:r>
              <a:rPr lang="en-US" sz="3207" b="1">
                <a:solidFill>
                  <a:srgbClr val="410998"/>
                </a:solidFill>
                <a:latin typeface="Canva Sans Bold"/>
                <a:ea typeface="Canva Sans Bold"/>
                <a:cs typeface="Canva Sans Bold"/>
                <a:sym typeface="Canva Sans Bold"/>
              </a:rPr>
              <a:t>RISORSE ON LINE</a:t>
            </a:r>
          </a:p>
          <a:p>
            <a:pPr algn="l">
              <a:lnSpc>
                <a:spcPts val="3781"/>
              </a:lnSpc>
            </a:pPr>
            <a:r>
              <a:rPr lang="en-US" sz="2700">
                <a:solidFill>
                  <a:srgbClr val="410998"/>
                </a:solidFill>
                <a:latin typeface="Canva Sans"/>
                <a:ea typeface="Canva Sans"/>
                <a:cs typeface="Canva Sans"/>
                <a:sym typeface="Canva Sans"/>
              </a:rPr>
              <a:t>https://programmailfuturo.it/</a:t>
            </a:r>
          </a:p>
          <a:p>
            <a:pPr algn="l">
              <a:lnSpc>
                <a:spcPts val="3781"/>
              </a:lnSpc>
            </a:pPr>
            <a:r>
              <a:rPr lang="en-US" sz="2700">
                <a:solidFill>
                  <a:srgbClr val="410998"/>
                </a:solidFill>
                <a:latin typeface="Canva Sans"/>
                <a:ea typeface="Canva Sans"/>
                <a:cs typeface="Canva Sans"/>
                <a:sym typeface="Canva Sans"/>
              </a:rPr>
              <a:t>https://code.org/it</a:t>
            </a:r>
          </a:p>
          <a:p>
            <a:pPr algn="l">
              <a:lnSpc>
                <a:spcPts val="3781"/>
              </a:lnSpc>
            </a:pPr>
            <a:r>
              <a:rPr lang="en-US" sz="2700">
                <a:solidFill>
                  <a:srgbClr val="410998"/>
                </a:solidFill>
                <a:latin typeface="Canva Sans"/>
                <a:ea typeface="Canva Sans"/>
                <a:cs typeface="Canva Sans"/>
                <a:sym typeface="Canva Sans"/>
              </a:rPr>
              <a:t>https://codeweek.eu/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Words>
  <Application>Microsoft Office PowerPoint</Application>
  <PresentationFormat>Personalizzato</PresentationFormat>
  <Paragraphs>29</Paragraphs>
  <Slides>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Arial</vt:lpstr>
      <vt:lpstr>Calibri</vt:lpstr>
      <vt:lpstr>Canva Sans Bold</vt:lpstr>
      <vt:lpstr>Canva Sans</vt:lpstr>
      <vt:lpstr>Poppins Bold</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11-26 Imparare a programmare ci aiuta a dare un senso al mondo che cambia rapidamente intorno a noi, ad ampliare la nostra comprensione di come funziona la tecnologia e a sviluppare abilità e capacità al fine di esplorare nuove idee e innovare.</dc:title>
  <dc:creator>PC</dc:creator>
  <cp:lastModifiedBy>PC</cp:lastModifiedBy>
  <cp:revision>1</cp:revision>
  <dcterms:created xsi:type="dcterms:W3CDTF">2006-08-16T00:00:00Z</dcterms:created>
  <dcterms:modified xsi:type="dcterms:W3CDTF">2026-10-17T06:53:10Z</dcterms:modified>
  <dc:identifier>DAG02FYWb0s</dc:identifier>
</cp:coreProperties>
</file>